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Helvetica Neue"/>
      <p:regular r:id="rId46"/>
      <p:bold r:id="rId47"/>
      <p:italic r:id="rId48"/>
      <p:boldItalic r:id="rId49"/>
    </p:embeddedFont>
    <p:embeddedFont>
      <p:font typeface="Helvetica Neue Ligh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54967EE-C4DB-4325-B91B-29459F32FDB6}">
  <a:tblStyle styleId="{F54967EE-C4DB-4325-B91B-29459F32FD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HelveticaNeue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Light-bold.fntdata"/><Relationship Id="rId50" Type="http://schemas.openxmlformats.org/officeDocument/2006/relationships/font" Target="fonts/HelveticaNeueLight-regular.fntdata"/><Relationship Id="rId53" Type="http://schemas.openxmlformats.org/officeDocument/2006/relationships/font" Target="fonts/HelveticaNeueLight-boldItalic.fntdata"/><Relationship Id="rId52" Type="http://schemas.openxmlformats.org/officeDocument/2006/relationships/font" Target="fonts/HelveticaNeue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60af3d71_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e60af3d71_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45976e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45976e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27e5a132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27e5a132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7e5a132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27e5a132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27e5a132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27e5a132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545976ef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545976ef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545976ef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545976ef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545976ef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545976ef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45976ef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45976ef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27e5a1327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827e5a1327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27e5a132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27e5a132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27e5a1327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827e5a1327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27e5a132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27e5a132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27e5a1327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27e5a1327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7e5a132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7e5a132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27e5a1327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27e5a132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27e5a1327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27e5a1327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545976ef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545976ef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27e5a1327_0_3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27e5a1327_0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27e5a1327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27e5a1327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27e5a1327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27e5a1327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27e5a1327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27e5a1327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e60af3d71_5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e60af3d71_5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27e5a1327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27e5a1327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27e5a1327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27e5a132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45976ef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545976ef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545976ef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545976ef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27e5a1327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27e5a1327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27e5a1327_0_4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27e5a1327_0_4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27e5a1327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27e5a1327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27e5a1327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27e5a1327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27e5a1327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27e5a1327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e60af3d71_5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e60af3d71_5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b805a7e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7b805a7e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27e5a132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27e5a132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7e5a132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27e5a132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27e5a132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27e5a132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27e5a132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27e5a132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545976ef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545976e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与副标题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字节跳动ByteDance-PPT-0724-03.jpg" id="60" name="Google Shape;60;p13"/>
          <p:cNvPicPr preferRelativeResize="0"/>
          <p:nvPr/>
        </p:nvPicPr>
        <p:blipFill rotWithShape="1">
          <a:blip r:embed="rId2">
            <a:alphaModFix/>
          </a:blip>
          <a:srcRect b="1569" l="73004" r="-1465" t="87953"/>
          <a:stretch/>
        </p:blipFill>
        <p:spPr>
          <a:xfrm>
            <a:off x="7900826" y="4867686"/>
            <a:ext cx="1198052" cy="24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字节跳动ByteDance-PPT-0724-03.jpg" id="23" name="Google Shape;23;p4"/>
          <p:cNvPicPr preferRelativeResize="0"/>
          <p:nvPr/>
        </p:nvPicPr>
        <p:blipFill rotWithShape="1">
          <a:blip r:embed="rId2">
            <a:alphaModFix/>
          </a:blip>
          <a:srcRect b="77239" l="-2032" r="95845" t="5150"/>
          <a:stretch/>
        </p:blipFill>
        <p:spPr>
          <a:xfrm>
            <a:off x="-165450" y="14"/>
            <a:ext cx="565202" cy="90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字节跳动ByteDance-PPT-0724-03.jpg" id="29" name="Google Shape;29;p5"/>
          <p:cNvPicPr preferRelativeResize="0"/>
          <p:nvPr/>
        </p:nvPicPr>
        <p:blipFill rotWithShape="1">
          <a:blip r:embed="rId2">
            <a:alphaModFix/>
          </a:blip>
          <a:srcRect b="77239" l="-2032" r="95845" t="5150"/>
          <a:stretch/>
        </p:blipFill>
        <p:spPr>
          <a:xfrm>
            <a:off x="-195525" y="1"/>
            <a:ext cx="565202" cy="90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字节跳动ByteDance-PPT-0724-03.jpg" id="33" name="Google Shape;33;p6"/>
          <p:cNvPicPr preferRelativeResize="0"/>
          <p:nvPr/>
        </p:nvPicPr>
        <p:blipFill rotWithShape="1">
          <a:blip r:embed="rId2">
            <a:alphaModFix/>
          </a:blip>
          <a:srcRect b="77239" l="-2032" r="95845" t="5150"/>
          <a:stretch/>
        </p:blipFill>
        <p:spPr>
          <a:xfrm>
            <a:off x="-195525" y="1"/>
            <a:ext cx="565202" cy="90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b="1" sz="2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字节跳动ByteDance-PPT-0724-03.jpg" id="9" name="Google Shape;9;p1"/>
          <p:cNvPicPr preferRelativeResize="0"/>
          <p:nvPr/>
        </p:nvPicPr>
        <p:blipFill rotWithShape="1">
          <a:blip r:embed="rId1">
            <a:alphaModFix/>
          </a:blip>
          <a:srcRect b="77239" l="-2032" r="95845" t="5150"/>
          <a:stretch/>
        </p:blipFill>
        <p:spPr>
          <a:xfrm>
            <a:off x="-187000" y="14"/>
            <a:ext cx="565202" cy="905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字节跳动ByteDance-PPT-0724-03.jpg" id="10" name="Google Shape;10;p1"/>
          <p:cNvPicPr preferRelativeResize="0"/>
          <p:nvPr/>
        </p:nvPicPr>
        <p:blipFill rotWithShape="1">
          <a:blip r:embed="rId1">
            <a:alphaModFix/>
          </a:blip>
          <a:srcRect b="1569" l="73004" r="2382" t="87953"/>
          <a:stretch/>
        </p:blipFill>
        <p:spPr>
          <a:xfrm>
            <a:off x="7912500" y="4846138"/>
            <a:ext cx="1036078" cy="24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5313" y="4721400"/>
            <a:ext cx="1408688" cy="4221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字节跳动ByteDance-PPT-0724-01.jpg"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91725" y="2093050"/>
            <a:ext cx="5050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3600"/>
              <a:buFont typeface="Helvetica Neue"/>
              <a:buNone/>
            </a:pPr>
            <a:r>
              <a:rPr b="1" lang="zh-CN" sz="36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</a:t>
            </a:r>
            <a:r>
              <a:rPr b="1" lang="zh-CN" sz="36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Android 多媒体基础</a:t>
            </a:r>
            <a:endParaRPr b="1" i="0" sz="3600" u="none" cap="none" strike="noStrike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25897" y="2896000"/>
            <a:ext cx="2699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0"/>
              </a:buClr>
              <a:buSzPts val="1900"/>
              <a:buFont typeface="Helvetica Neue"/>
              <a:buNone/>
            </a:pPr>
            <a:r>
              <a:t/>
            </a:r>
            <a:endParaRPr b="1" sz="1900">
              <a:solidFill>
                <a:srgbClr val="59C4D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300" y="4133800"/>
            <a:ext cx="3369699" cy="10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79900" y="2955875"/>
            <a:ext cx="46554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王中山 - 字节跳动 Android工程师</a:t>
            </a:r>
            <a:endParaRPr b="1" sz="1900">
              <a:solidFill>
                <a:srgbClr val="59C4D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Nine Patch</a:t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429475" y="739250"/>
            <a:ext cx="34497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53585F"/>
                </a:solidFill>
              </a:rPr>
              <a:t>制作气泡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endParaRPr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53585F"/>
                </a:solidFill>
              </a:rPr>
              <a:t>• 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设</a:t>
            </a:r>
            <a:r>
              <a:rPr lang="zh-CN">
                <a:solidFill>
                  <a:srgbClr val="53585F"/>
                </a:solidFill>
              </a:rPr>
              <a:t>置内容区(下方) </a:t>
            </a:r>
            <a:endParaRPr>
              <a:solidFill>
                <a:srgbClr val="53585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zh-CN">
                <a:solidFill>
                  <a:srgbClr val="53585F"/>
                </a:solidFill>
              </a:rPr>
              <a:t>• 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设</a:t>
            </a:r>
            <a:r>
              <a:rPr lang="zh-CN">
                <a:solidFill>
                  <a:srgbClr val="53585F"/>
                </a:solidFill>
              </a:rPr>
              <a:t>置拉伸区(上方)</a:t>
            </a:r>
            <a:endParaRPr>
              <a:solidFill>
                <a:srgbClr val="53585F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24" y="2571750"/>
            <a:ext cx="2592050" cy="17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175" y="522013"/>
            <a:ext cx="2920867" cy="409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739250"/>
            <a:ext cx="8520600" cy="24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5E5E5E"/>
                </a:solidFill>
                <a:highlight>
                  <a:srgbClr val="FFFFFF"/>
                </a:highlight>
              </a:rPr>
              <a:t>常</a:t>
            </a:r>
            <a:r>
              <a:rPr lang="zh-CN" sz="1600">
                <a:solidFill>
                  <a:srgbClr val="5E5E5E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见</a:t>
            </a:r>
            <a:r>
              <a:rPr lang="zh-CN" sz="1600">
                <a:solidFill>
                  <a:srgbClr val="5E5E5E"/>
                </a:solidFill>
                <a:highlight>
                  <a:srgbClr val="FFFFFF"/>
                </a:highlight>
              </a:rPr>
              <a:t>像素</a:t>
            </a:r>
            <a:r>
              <a:rPr lang="zh-CN" sz="1600">
                <a:solidFill>
                  <a:srgbClr val="5E5E5E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类</a:t>
            </a:r>
            <a:r>
              <a:rPr lang="zh-CN" sz="1600">
                <a:solidFill>
                  <a:srgbClr val="5E5E5E"/>
                </a:solidFill>
                <a:highlight>
                  <a:srgbClr val="FFFFFF"/>
                </a:highlight>
              </a:rPr>
              <a:t>型(R=Red, G=Green, B=Blue, A=Alpha)</a:t>
            </a:r>
            <a:endParaRPr sz="1600">
              <a:solidFill>
                <a:srgbClr val="5E5E5E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</a:rPr>
              <a:t>●  ALPHA_8:A = 8位, 1字</a:t>
            </a: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节</a:t>
            </a:r>
            <a:endParaRPr sz="1400">
              <a:solidFill>
                <a:srgbClr val="434343"/>
              </a:solidFill>
              <a:highlight>
                <a:srgbClr val="FFFFFF"/>
              </a:highlight>
              <a:latin typeface="SimHei"/>
              <a:ea typeface="SimHei"/>
              <a:cs typeface="SimHei"/>
              <a:sym typeface="SimHei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</a:rPr>
              <a:t>●  RGB_565:R = 5位 G = 6位 B = 5位, 2字</a:t>
            </a: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节</a:t>
            </a:r>
            <a:endParaRPr sz="1400">
              <a:solidFill>
                <a:srgbClr val="434343"/>
              </a:solidFill>
              <a:highlight>
                <a:srgbClr val="FFFFFF"/>
              </a:highlight>
              <a:latin typeface="SimHei"/>
              <a:ea typeface="SimHei"/>
              <a:cs typeface="SimHei"/>
              <a:sym typeface="SimHei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</a:rPr>
              <a:t>●  ARGB_4444:A = 4位 R = 4位 G = 4位 B = 4位, 2字</a:t>
            </a: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节</a:t>
            </a:r>
            <a:endParaRPr sz="1400">
              <a:solidFill>
                <a:srgbClr val="434343"/>
              </a:solidFill>
              <a:highlight>
                <a:srgbClr val="FFFFFF"/>
              </a:highlight>
              <a:latin typeface="SimHei"/>
              <a:ea typeface="SimHei"/>
              <a:cs typeface="SimHei"/>
              <a:sym typeface="SimHei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</a:rPr>
              <a:t>●  ARGB_8888:A = 8位 R = 8位 G = 8位 B = 8位, 4字</a:t>
            </a: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节</a:t>
            </a:r>
            <a:endParaRPr>
              <a:solidFill>
                <a:srgbClr val="9B28B0"/>
              </a:solidFill>
              <a:highlight>
                <a:srgbClr val="FFFFFF"/>
              </a:highlight>
            </a:endParaRPr>
          </a:p>
        </p:txBody>
      </p:sp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Android Bitmap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Android Bitmap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713025" y="360600"/>
            <a:ext cx="5364600" cy="44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4F4F4F"/>
                </a:solidFill>
              </a:rPr>
              <a:t>WebP的像素 ----- 512*512</a:t>
            </a:r>
            <a:endParaRPr sz="1400">
              <a:solidFill>
                <a:srgbClr val="4F4F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4F4F4F"/>
                </a:solidFill>
              </a:rPr>
              <a:t>加</a:t>
            </a:r>
            <a:r>
              <a:rPr lang="zh-CN" sz="1400">
                <a:solidFill>
                  <a:srgbClr val="4F4F4F"/>
                </a:solidFill>
                <a:latin typeface="SimHei"/>
                <a:ea typeface="SimHei"/>
                <a:cs typeface="SimHei"/>
                <a:sym typeface="SimHei"/>
              </a:rPr>
              <a:t>载时</a:t>
            </a:r>
            <a:r>
              <a:rPr lang="zh-CN" sz="1400">
                <a:solidFill>
                  <a:srgbClr val="4F4F4F"/>
                </a:solidFill>
              </a:rPr>
              <a:t>指定的像素</a:t>
            </a:r>
            <a:r>
              <a:rPr lang="zh-CN" sz="1400">
                <a:solidFill>
                  <a:srgbClr val="4F4F4F"/>
                </a:solidFill>
                <a:latin typeface="SimHei"/>
                <a:ea typeface="SimHei"/>
                <a:cs typeface="SimHei"/>
                <a:sym typeface="SimHei"/>
              </a:rPr>
              <a:t>类</a:t>
            </a:r>
            <a:r>
              <a:rPr lang="zh-CN" sz="1400">
                <a:solidFill>
                  <a:srgbClr val="4F4F4F"/>
                </a:solidFill>
              </a:rPr>
              <a:t>型------ ARGB_8888</a:t>
            </a:r>
            <a:endParaRPr sz="1400">
              <a:solidFill>
                <a:srgbClr val="4F4F4F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rgbClr val="53585F"/>
                </a:solidFill>
              </a:rPr>
              <a:t> 内存占用 </a:t>
            </a:r>
            <a:r>
              <a:rPr b="1" lang="zh-CN" sz="1400">
                <a:solidFill>
                  <a:srgbClr val="53585F"/>
                </a:solidFill>
              </a:rPr>
              <a:t>:</a:t>
            </a:r>
            <a:endParaRPr b="1" sz="1400">
              <a:solidFill>
                <a:srgbClr val="53585F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400">
                <a:solidFill>
                  <a:srgbClr val="53585F"/>
                </a:solidFill>
              </a:rPr>
              <a:t>512 * 512 * 4 = 1048576B = 1MB</a:t>
            </a:r>
            <a:endParaRPr b="1" sz="1400">
              <a:solidFill>
                <a:srgbClr val="53585F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53585F"/>
                </a:solidFill>
              </a:rPr>
              <a:t>具体代</a:t>
            </a:r>
            <a:r>
              <a:rPr lang="zh-CN" sz="12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码实现</a:t>
            </a:r>
            <a:r>
              <a:rPr lang="zh-CN" sz="1200">
                <a:solidFill>
                  <a:srgbClr val="53585F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1200">
              <a:solidFill>
                <a:srgbClr val="5358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53585F"/>
                </a:solidFill>
                <a:latin typeface="Verdana"/>
                <a:ea typeface="Verdana"/>
                <a:cs typeface="Verdana"/>
                <a:sym typeface="Verdana"/>
              </a:rPr>
              <a:t>BitmapFactory.Options options = new BitmapFactory.Options(); options.inPreferredConfig = Bitmap.Config.ARGB_8888;</a:t>
            </a:r>
            <a:endParaRPr sz="1200">
              <a:solidFill>
                <a:srgbClr val="5358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rPr lang="zh-CN" sz="1200">
                <a:solidFill>
                  <a:srgbClr val="53585F"/>
                </a:solidFill>
                <a:latin typeface="Verdana"/>
                <a:ea typeface="Verdana"/>
                <a:cs typeface="Verdana"/>
                <a:sym typeface="Verdana"/>
              </a:rPr>
              <a:t>Bitmap bitmap = BitmapFactory.decodeResource(getResources(), R.drawable.lenna, options);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25" y="1152475"/>
            <a:ext cx="3348825" cy="15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图片加载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311700" y="873025"/>
            <a:ext cx="82005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53585F"/>
                </a:solidFill>
              </a:rPr>
              <a:t>BitmapFactory提供了四</a:t>
            </a:r>
            <a:r>
              <a:rPr lang="zh-CN" sz="16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类</a:t>
            </a:r>
            <a:r>
              <a:rPr lang="zh-CN" sz="1600">
                <a:solidFill>
                  <a:srgbClr val="53585F"/>
                </a:solidFill>
              </a:rPr>
              <a:t>方法:</a:t>
            </a:r>
            <a:endParaRPr sz="1600">
              <a:solidFill>
                <a:srgbClr val="53585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53585F"/>
              </a:buClr>
              <a:buSzPts val="1400"/>
              <a:buChar char="●"/>
            </a:pPr>
            <a:r>
              <a:rPr lang="zh-CN">
                <a:solidFill>
                  <a:srgbClr val="53585F"/>
                </a:solidFill>
              </a:rPr>
              <a:t>decodeFile(String pathName, Options opts) // 从本地文件中加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endParaRPr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400"/>
              <a:buChar char="●"/>
            </a:pPr>
            <a:r>
              <a:rPr lang="zh-CN">
                <a:solidFill>
                  <a:srgbClr val="53585F"/>
                </a:solidFill>
              </a:rPr>
              <a:t>decodeResource(Resources res, int id, Options opts) // 从apk的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资</a:t>
            </a:r>
            <a:r>
              <a:rPr lang="zh-CN">
                <a:solidFill>
                  <a:srgbClr val="53585F"/>
                </a:solidFill>
              </a:rPr>
              <a:t>源中加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endParaRPr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400"/>
              <a:buChar char="●"/>
            </a:pPr>
            <a:r>
              <a:rPr lang="zh-CN">
                <a:solidFill>
                  <a:srgbClr val="53585F"/>
                </a:solidFill>
              </a:rPr>
              <a:t>decodeStream(InputStream is, Rect outPadding, Options opts) // 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输</a:t>
            </a:r>
            <a:r>
              <a:rPr lang="zh-CN">
                <a:solidFill>
                  <a:srgbClr val="53585F"/>
                </a:solidFill>
              </a:rPr>
              <a:t>入流中加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endParaRPr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400"/>
              <a:buChar char="●"/>
            </a:pPr>
            <a:r>
              <a:rPr lang="zh-CN">
                <a:solidFill>
                  <a:srgbClr val="53585F"/>
                </a:solidFill>
              </a:rPr>
              <a:t>decodeByteArray(byte[] data, int offset, int length) // 字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节</a:t>
            </a:r>
            <a:r>
              <a:rPr lang="zh-CN">
                <a:solidFill>
                  <a:srgbClr val="53585F"/>
                </a:solidFill>
              </a:rPr>
              <a:t>数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组</a:t>
            </a:r>
            <a:r>
              <a:rPr lang="zh-CN">
                <a:solidFill>
                  <a:srgbClr val="53585F"/>
                </a:solidFill>
              </a:rPr>
              <a:t>中加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b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</a:br>
            <a:r>
              <a:rPr lang="zh-CN">
                <a:solidFill>
                  <a:srgbClr val="53585F"/>
                </a:solidFill>
              </a:rPr>
              <a:t>可以从磁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盘</a:t>
            </a:r>
            <a:r>
              <a:rPr lang="zh-CN">
                <a:solidFill>
                  <a:srgbClr val="53585F"/>
                </a:solidFill>
              </a:rPr>
              <a:t>文件，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资</a:t>
            </a:r>
            <a:r>
              <a:rPr lang="zh-CN">
                <a:solidFill>
                  <a:srgbClr val="53585F"/>
                </a:solidFill>
              </a:rPr>
              <a:t>源，流以及byte数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组</a:t>
            </a:r>
            <a:r>
              <a:rPr lang="zh-CN">
                <a:solidFill>
                  <a:srgbClr val="53585F"/>
                </a:solidFill>
              </a:rPr>
              <a:t>中加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载图</a:t>
            </a:r>
            <a:r>
              <a:rPr lang="zh-CN">
                <a:solidFill>
                  <a:srgbClr val="53585F"/>
                </a:solidFill>
              </a:rPr>
              <a:t>片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资</a:t>
            </a:r>
            <a:r>
              <a:rPr lang="zh-CN">
                <a:solidFill>
                  <a:srgbClr val="53585F"/>
                </a:solidFill>
              </a:rPr>
              <a:t>源</a:t>
            </a:r>
            <a:endParaRPr>
              <a:solidFill>
                <a:srgbClr val="53585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br>
              <a:rPr lang="zh-CN">
                <a:solidFill>
                  <a:srgbClr val="53585F"/>
                </a:solidFill>
              </a:rPr>
            </a:b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311700" y="3364200"/>
            <a:ext cx="8776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34343"/>
                </a:solidFill>
              </a:rPr>
              <a:t>例如从</a:t>
            </a:r>
            <a:r>
              <a:rPr lang="zh-CN">
                <a:solidFill>
                  <a:srgbClr val="434343"/>
                </a:solidFill>
                <a:latin typeface="SimHei"/>
                <a:ea typeface="SimHei"/>
                <a:cs typeface="SimHei"/>
                <a:sym typeface="SimHei"/>
              </a:rPr>
              <a:t>资</a:t>
            </a:r>
            <a:r>
              <a:rPr lang="zh-CN">
                <a:solidFill>
                  <a:srgbClr val="434343"/>
                </a:solidFill>
              </a:rPr>
              <a:t>源中加</a:t>
            </a:r>
            <a:r>
              <a:rPr lang="zh-CN">
                <a:solidFill>
                  <a:srgbClr val="434343"/>
                </a:solidFill>
                <a:latin typeface="SimHei"/>
                <a:ea typeface="SimHei"/>
                <a:cs typeface="SimHei"/>
                <a:sym typeface="SimHei"/>
              </a:rPr>
              <a:t>载图</a:t>
            </a:r>
            <a:r>
              <a:rPr lang="zh-CN">
                <a:solidFill>
                  <a:srgbClr val="434343"/>
                </a:solidFill>
              </a:rPr>
              <a:t>片</a:t>
            </a:r>
            <a:br>
              <a:rPr lang="zh-CN">
                <a:solidFill>
                  <a:srgbClr val="434343"/>
                </a:solidFill>
              </a:rPr>
            </a:br>
            <a:r>
              <a:rPr b="1" lang="zh-CN">
                <a:solidFill>
                  <a:srgbClr val="434343"/>
                </a:solidFill>
              </a:rPr>
              <a:t>Bitmap bitmap = BitmapFactory.decodeResource(getContext().getResources(), R.drawable.sample);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加载超大图片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311700" y="786000"/>
            <a:ext cx="7180800" cy="3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53585F"/>
                </a:solidFill>
              </a:rPr>
              <a:t>手机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摄</a:t>
            </a:r>
            <a:r>
              <a:rPr lang="zh-CN" sz="1300">
                <a:solidFill>
                  <a:srgbClr val="53585F"/>
                </a:solidFill>
              </a:rPr>
              <a:t>像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头</a:t>
            </a:r>
            <a:r>
              <a:rPr lang="zh-CN" sz="1300">
                <a:solidFill>
                  <a:srgbClr val="53585F"/>
                </a:solidFill>
              </a:rPr>
              <a:t>越来越好，拍出照片也越来越大</a:t>
            </a:r>
            <a:endParaRPr sz="1300">
              <a:solidFill>
                <a:srgbClr val="53585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53585F"/>
                </a:solidFill>
              </a:rPr>
              <a:t>比如一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张</a:t>
            </a:r>
            <a:r>
              <a:rPr lang="zh-CN" sz="1300">
                <a:solidFill>
                  <a:srgbClr val="53585F"/>
                </a:solidFill>
              </a:rPr>
              <a:t>小米手机照片:</a:t>
            </a:r>
            <a:endParaRPr sz="1300">
              <a:solidFill>
                <a:srgbClr val="53585F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53585F"/>
                </a:solidFill>
              </a:rPr>
              <a:t>分 辨 率:3120 * 4160</a:t>
            </a:r>
            <a:endParaRPr sz="1300">
              <a:solidFill>
                <a:srgbClr val="53585F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53585F"/>
                </a:solidFill>
              </a:rPr>
              <a:t>文件大小:4.06MB 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这</a:t>
            </a:r>
            <a:r>
              <a:rPr lang="zh-CN" sz="1300">
                <a:solidFill>
                  <a:srgbClr val="53585F"/>
                </a:solidFill>
              </a:rPr>
              <a:t>个照片直接加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r>
              <a:rPr lang="zh-CN" sz="1300">
                <a:solidFill>
                  <a:srgbClr val="53585F"/>
                </a:solidFill>
              </a:rPr>
              <a:t>到内存</a:t>
            </a:r>
            <a:endParaRPr sz="1300">
              <a:solidFill>
                <a:srgbClr val="53585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53585F"/>
                </a:solidFill>
              </a:rPr>
              <a:t>占用内存空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间</a:t>
            </a:r>
            <a:r>
              <a:rPr lang="zh-CN" sz="1300">
                <a:solidFill>
                  <a:srgbClr val="53585F"/>
                </a:solidFill>
              </a:rPr>
              <a:t>:</a:t>
            </a:r>
            <a:r>
              <a:rPr b="1" lang="zh-CN" sz="1300">
                <a:solidFill>
                  <a:srgbClr val="53585F"/>
                </a:solidFill>
              </a:rPr>
              <a:t>3120 * 4160 * 4 = 49.51MB 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问题</a:t>
            </a:r>
            <a:endParaRPr sz="1300"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zh-CN" sz="1300">
                <a:solidFill>
                  <a:srgbClr val="53585F"/>
                </a:solidFill>
              </a:rPr>
              <a:t>在内存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较</a:t>
            </a:r>
            <a:r>
              <a:rPr lang="zh-CN" sz="1300">
                <a:solidFill>
                  <a:srgbClr val="53585F"/>
                </a:solidFill>
              </a:rPr>
              <a:t>小的手机上，加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r>
              <a:rPr lang="zh-CN" sz="1300">
                <a:solidFill>
                  <a:srgbClr val="53585F"/>
                </a:solidFill>
              </a:rPr>
              <a:t>几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张图</a:t>
            </a:r>
            <a:r>
              <a:rPr lang="zh-CN" sz="1300">
                <a:solidFill>
                  <a:srgbClr val="53585F"/>
                </a:solidFill>
              </a:rPr>
              <a:t>就会出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现</a:t>
            </a:r>
            <a:r>
              <a:rPr lang="zh-CN" sz="1300">
                <a:solidFill>
                  <a:srgbClr val="53585F"/>
                </a:solidFill>
              </a:rPr>
              <a:t>OOM(Out of Memory)异</a:t>
            </a:r>
            <a:r>
              <a:rPr lang="zh-CN" sz="1300">
                <a:solidFill>
                  <a:srgbClr val="53585F"/>
                </a:solidFill>
              </a:rPr>
              <a:t>常</a:t>
            </a:r>
            <a:endParaRPr sz="1000">
              <a:solidFill>
                <a:srgbClr val="D81B6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加载超大图片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311700" y="838900"/>
            <a:ext cx="8433300" cy="19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预判图片大小，非真实加载图片到内存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BitmapFactory.Options options = new BitmapFactory.Options();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 	// inJustDecodeBounds为true，不返回bitmap，只返回这个bitmap的尺寸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FF0000"/>
                </a:solidFill>
              </a:rPr>
              <a:t>options.inJustDecodeBounds = true;</a:t>
            </a:r>
            <a:endParaRPr sz="13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BitmapFactory.decodeResource(getResources(), images[position], options);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421175" y="2660075"/>
            <a:ext cx="83238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设定缩放尺寸，像素配置</a:t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// 利用返回的原图片的宽高，我们就可以计算出缩放比inSampleSize(只能是2的整数次幂) 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FF0000"/>
                </a:solidFill>
              </a:rPr>
              <a:t>options.inSampleSize = caluelateInSampleSize(options, reqWidth, reqHeight);</a:t>
            </a:r>
            <a:endParaRPr sz="13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FF0000"/>
                </a:solidFill>
              </a:rPr>
              <a:t>options.inPreferredConfig = Bitmap.Config.RGB_565; </a:t>
            </a:r>
            <a:r>
              <a:rPr lang="zh-CN" sz="1300">
                <a:solidFill>
                  <a:srgbClr val="434343"/>
                </a:solidFill>
              </a:rPr>
              <a:t>//使用RGB_565减少图片大小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//inJustDecodeBounds为false，返回bitmap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FF0000"/>
                </a:solidFill>
              </a:rPr>
              <a:t>options.inJustDecodeBounds = false;</a:t>
            </a:r>
            <a:endParaRPr sz="13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Bitmap bitmap = BitmapFactory.decodeResource(getResources(), images[position], options);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ImageView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819950"/>
            <a:ext cx="42603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ImageView是Android显示图片的组件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>
                <a:solidFill>
                  <a:srgbClr val="434343"/>
                </a:solidFill>
              </a:rPr>
              <a:t>主要方法：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183" name="Google Shape;183;p29"/>
          <p:cNvGraphicFramePr/>
          <p:nvPr/>
        </p:nvGraphicFramePr>
        <p:xfrm>
          <a:off x="1796925" y="141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{F54967EE-C4DB-4325-B91B-29459F32FDB6}</a:tableStyleId>
              </a:tblPr>
              <a:tblGrid>
                <a:gridCol w="2722325"/>
                <a:gridCol w="3086975"/>
              </a:tblGrid>
              <a:tr h="55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CN" sz="1100">
                          <a:highlight>
                            <a:srgbClr val="FFFFFF"/>
                          </a:highlight>
                        </a:rPr>
                        <a:t>方法名称</a:t>
                      </a:r>
                      <a:endParaRPr b="1" sz="11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CN" sz="11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说</a:t>
                      </a:r>
                      <a:r>
                        <a:rPr b="1" lang="zh-CN" sz="1100">
                          <a:highlight>
                            <a:srgbClr val="FFFFFF"/>
                          </a:highlight>
                        </a:rPr>
                        <a:t>明</a:t>
                      </a:r>
                      <a:endParaRPr b="1" sz="11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setImageBitmap(Bitmap bm)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使用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Bitmap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对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象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置 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ImageView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示的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片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setImageDrawable(Drawable drawable)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使用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Drawable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对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象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置 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ImageView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示的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片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setImageResource(int resId)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使用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资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源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置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ImageView 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示的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片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setImageURI(Uri uri)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使用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片的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URI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地址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置 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ImageView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示的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片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ImageView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311700" y="798025"/>
            <a:ext cx="8089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>
                <a:solidFill>
                  <a:srgbClr val="434343"/>
                </a:solidFill>
              </a:rPr>
              <a:t>ImageView.ScaleType主要值设置所显示的图片如何缩放或移动以适应ImageView的大小</a:t>
            </a:r>
            <a:endParaRPr sz="1500">
              <a:solidFill>
                <a:srgbClr val="434343"/>
              </a:solidFill>
            </a:endParaRPr>
          </a:p>
          <a:p>
            <a:pPr indent="914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434343"/>
                </a:solidFill>
              </a:rPr>
              <a:t>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431550" y="131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{F54967EE-C4DB-4325-B91B-29459F32FDB6}</a:tableStyleId>
              </a:tblPr>
              <a:tblGrid>
                <a:gridCol w="2285325"/>
                <a:gridCol w="5264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值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说明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ImageView.Scale.MATRIX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使用Matrix方式进行缩放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ImageView.Scale.FIT_XY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对图片横向、纵向独立缩放，使得该图完全适应于ImageView，图片的纵横比可能会改变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ImageView.Scale.FIT_START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保持纵横比缩放图片，直到该图能完全显示到ImageView，从ImageView的左上角开始 显示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ImageView.Scale.FIT_CENTER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保持纵横比缩放图片，直到该图能完全显示到ImageView，从ImageView的中间显示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ImageView.Scale.FIT_END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保持纵横比缩放图片，直到该图能完全显示到ImageView，从ImageView的右下角显示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ImageView.Scale.CENTER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把图片放到ImageView中间，不进行任何缩放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ImageView.Scale.CENTER_CROP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保持纵横比缩放图片使得图片能完全覆盖 ImageView，最要图片最短边能显示即可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ImageView.Scale.CENTER_INSIDE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保持纵横比缩放图片，以使得ImageView能完全显示该图片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字节跳动ByteDance-PPT-0724-02.jpg" id="195" name="Google Shape;1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644525" y="1951375"/>
            <a:ext cx="5146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b="1" lang="zh-C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</a:t>
            </a:r>
            <a:r>
              <a:rPr b="1" lang="zh-C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图片库</a:t>
            </a:r>
            <a:endParaRPr b="1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图片库介绍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69000" y="944475"/>
            <a:ext cx="4203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常见图片库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	Picasso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	Glide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	Fresco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Picasso 轻量级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>
                <a:solidFill>
                  <a:srgbClr val="434343"/>
                </a:solidFill>
              </a:rPr>
              <a:t>Fresco 旗舰型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950" y="999065"/>
            <a:ext cx="5175851" cy="31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319482" y="274775"/>
            <a:ext cx="10560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900"/>
              <a:buFont typeface="Helvetica Neue"/>
              <a:buNone/>
            </a:pPr>
            <a:r>
              <a:t/>
            </a:r>
            <a:endParaRPr b="1" i="0" sz="1900" u="none" cap="none" strike="noStrike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303750" y="1157975"/>
            <a:ext cx="35511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25" spcFirstLastPara="1" rIns="68525" wrap="square" tIns="3425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100"/>
              <a:buFont typeface="Arial"/>
              <a:buNone/>
            </a:pPr>
            <a:r>
              <a:rPr b="1" lang="zh-CN" sz="2100">
                <a:solidFill>
                  <a:srgbClr val="5E5E5E"/>
                </a:solidFill>
              </a:rPr>
              <a:t>图片基础</a:t>
            </a:r>
            <a:r>
              <a:rPr b="1" lang="zh-CN" sz="2100">
                <a:solidFill>
                  <a:srgbClr val="5E5E5E"/>
                </a:solidFill>
              </a:rPr>
              <a:t> </a:t>
            </a:r>
            <a:endParaRPr b="1" i="0" sz="21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729122" y="1172588"/>
            <a:ext cx="39087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25" spcFirstLastPara="1" rIns="68525" wrap="square" tIns="3425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457075" y="1082479"/>
            <a:ext cx="56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25" spcFirstLastPara="1" rIns="68525" wrap="square" tIns="3425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700"/>
              <a:buFont typeface="Arial"/>
              <a:buNone/>
            </a:pPr>
            <a:r>
              <a:rPr b="1" i="0" lang="zh-CN" sz="2700" u="none" cap="none" strike="noStrike">
                <a:solidFill>
                  <a:srgbClr val="3A5BA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00"/>
          </a:p>
        </p:txBody>
      </p:sp>
      <p:cxnSp>
        <p:nvCxnSpPr>
          <p:cNvPr id="78" name="Google Shape;78;p15"/>
          <p:cNvCxnSpPr/>
          <p:nvPr/>
        </p:nvCxnSpPr>
        <p:spPr>
          <a:xfrm>
            <a:off x="2146686" y="1172600"/>
            <a:ext cx="0" cy="324000"/>
          </a:xfrm>
          <a:prstGeom prst="straightConnector1">
            <a:avLst/>
          </a:prstGeom>
          <a:noFill/>
          <a:ln cap="flat" cmpd="sng" w="12700">
            <a:solidFill>
              <a:srgbClr val="3A5BA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5"/>
          <p:cNvSpPr txBox="1"/>
          <p:nvPr/>
        </p:nvSpPr>
        <p:spPr>
          <a:xfrm>
            <a:off x="2303725" y="2083903"/>
            <a:ext cx="26421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25" spcFirstLastPara="1" rIns="68525" wrap="square" tIns="3425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100"/>
              <a:buFont typeface="Arial"/>
              <a:buNone/>
            </a:pPr>
            <a:r>
              <a:rPr b="1" lang="zh-CN" sz="2100">
                <a:solidFill>
                  <a:srgbClr val="5E5E5E"/>
                </a:solidFill>
              </a:rPr>
              <a:t>图片库</a:t>
            </a:r>
            <a:endParaRPr b="1" i="0" sz="21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457075" y="2008423"/>
            <a:ext cx="56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25" spcFirstLastPara="1" rIns="68525" wrap="square" tIns="3425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700"/>
              <a:buFont typeface="Arial"/>
              <a:buNone/>
            </a:pPr>
            <a:r>
              <a:rPr b="1" i="0" lang="zh-CN" sz="2700" u="none" cap="none" strike="noStrike">
                <a:solidFill>
                  <a:srgbClr val="3A5BA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00"/>
          </a:p>
        </p:txBody>
      </p:sp>
      <p:cxnSp>
        <p:nvCxnSpPr>
          <p:cNvPr id="81" name="Google Shape;81;p15"/>
          <p:cNvCxnSpPr/>
          <p:nvPr/>
        </p:nvCxnSpPr>
        <p:spPr>
          <a:xfrm>
            <a:off x="2146668" y="2098535"/>
            <a:ext cx="0" cy="324000"/>
          </a:xfrm>
          <a:prstGeom prst="straightConnector1">
            <a:avLst/>
          </a:prstGeom>
          <a:noFill/>
          <a:ln cap="flat" cmpd="sng" w="12700">
            <a:solidFill>
              <a:srgbClr val="3A5BA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15"/>
          <p:cNvSpPr txBox="1"/>
          <p:nvPr/>
        </p:nvSpPr>
        <p:spPr>
          <a:xfrm>
            <a:off x="2303750" y="2905113"/>
            <a:ext cx="317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25" spcFirstLastPara="1" rIns="68525" wrap="square" tIns="3425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100"/>
              <a:buFont typeface="Arial"/>
              <a:buNone/>
            </a:pPr>
            <a:r>
              <a:rPr b="1" lang="zh-CN" sz="2100">
                <a:solidFill>
                  <a:srgbClr val="5E5E5E"/>
                </a:solidFill>
              </a:rPr>
              <a:t>音视频播放</a:t>
            </a:r>
            <a:endParaRPr b="1" i="0" sz="21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457075" y="2829612"/>
            <a:ext cx="56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25" spcFirstLastPara="1" rIns="68525" wrap="square" tIns="3425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700"/>
              <a:buFont typeface="Arial"/>
              <a:buNone/>
            </a:pPr>
            <a:r>
              <a:rPr b="1" i="0" lang="zh-CN" sz="2700" u="none" cap="none" strike="noStrike">
                <a:solidFill>
                  <a:srgbClr val="3A5BA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00"/>
          </a:p>
        </p:txBody>
      </p:sp>
      <p:cxnSp>
        <p:nvCxnSpPr>
          <p:cNvPr id="84" name="Google Shape;84;p15"/>
          <p:cNvCxnSpPr/>
          <p:nvPr/>
        </p:nvCxnSpPr>
        <p:spPr>
          <a:xfrm>
            <a:off x="2146687" y="2919725"/>
            <a:ext cx="0" cy="324000"/>
          </a:xfrm>
          <a:prstGeom prst="straightConnector1">
            <a:avLst/>
          </a:prstGeom>
          <a:noFill/>
          <a:ln cap="flat" cmpd="sng" w="12700">
            <a:solidFill>
              <a:srgbClr val="3A5BA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151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Contents</a:t>
            </a:r>
            <a:endParaRPr b="1" sz="300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Glide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365750" y="853450"/>
            <a:ext cx="83460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Glide是一个快速高效的 Android图片加载库，注重于平滑的滚动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Glide提供了易用的API，高性能、可扩展的图片解码管道(decode pipeline)，以及自动的资源池技术</a:t>
            </a:r>
            <a:endParaRPr sz="400">
              <a:solidFill>
                <a:srgbClr val="434343"/>
              </a:solidFill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465525" y="2017225"/>
            <a:ext cx="72264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gradle接入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rgbClr val="434343"/>
                </a:solidFill>
              </a:rPr>
              <a:t>	</a:t>
            </a:r>
            <a:r>
              <a:rPr lang="zh-CN" sz="1600">
                <a:solidFill>
                  <a:srgbClr val="434343"/>
                </a:solidFill>
              </a:rPr>
              <a:t>implementation</a:t>
            </a:r>
            <a:r>
              <a:rPr lang="zh-CN" sz="1600">
                <a:solidFill>
                  <a:srgbClr val="3A5BAE"/>
                </a:solidFill>
              </a:rPr>
              <a:t> '</a:t>
            </a:r>
            <a:r>
              <a:rPr lang="zh-CN" sz="1600">
                <a:solidFill>
                  <a:srgbClr val="6AA84F"/>
                </a:solidFill>
              </a:rPr>
              <a:t>com.github.bumptech.glide:glide:4.9.0</a:t>
            </a:r>
            <a:r>
              <a:rPr lang="zh-CN" sz="1600">
                <a:solidFill>
                  <a:srgbClr val="3A5BAE"/>
                </a:solidFill>
              </a:rPr>
              <a:t>'</a:t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465525" y="3081250"/>
            <a:ext cx="2748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代码</a:t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Glide.with(context)</a:t>
            </a:r>
            <a:endParaRPr>
              <a:solidFill>
                <a:srgbClr val="434343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.load(uri2)</a:t>
            </a:r>
            <a:endParaRPr>
              <a:solidFill>
                <a:srgbClr val="434343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34343"/>
                </a:solidFill>
              </a:rPr>
              <a:t>.into(imageView);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</a:t>
            </a:r>
            <a:r>
              <a:rPr lang="zh-CN">
                <a:solidFill>
                  <a:srgbClr val="3A5BAE"/>
                </a:solidFill>
              </a:rPr>
              <a:t>Glide 流程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950" y="653926"/>
            <a:ext cx="7941074" cy="33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543100" y="3003650"/>
            <a:ext cx="45111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434343"/>
                </a:solidFill>
              </a:rPr>
              <a:t>Glide.with(this).load(url)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434343"/>
                </a:solidFill>
              </a:rPr>
              <a:t>.placeholder(R.drawable.loading) 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434343"/>
                </a:solidFill>
              </a:rPr>
              <a:t>.error(R.drawable.error) 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434343"/>
                </a:solidFill>
              </a:rPr>
              <a:t>.fallback(R.drawable.loading)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434343"/>
                </a:solidFill>
              </a:rPr>
              <a:t>.apply(new RequestOptions().centerCrop())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434343"/>
                </a:solidFill>
              </a:rPr>
              <a:t>.transition(withCrossFade())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434343"/>
                </a:solidFill>
              </a:rPr>
              <a:t>.into(imageview);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Glide RequestBuilder</a:t>
            </a:r>
            <a:endParaRPr/>
          </a:p>
        </p:txBody>
      </p:sp>
      <p:sp>
        <p:nvSpPr>
          <p:cNvPr id="224" name="Google Shape;224;p35"/>
          <p:cNvSpPr txBox="1"/>
          <p:nvPr/>
        </p:nvSpPr>
        <p:spPr>
          <a:xfrm>
            <a:off x="311600" y="831275"/>
            <a:ext cx="85206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434343"/>
                </a:solidFill>
              </a:rPr>
              <a:t>RequestBuilder 是Glide中请求的骨架，负责携带请求的url和你的设置项来开始一个新的加载过程。 使用 RequestBuilder 可以指定:</a:t>
            </a:r>
            <a:endParaRPr sz="15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你想加载的资源类型(Bitmap, Drawable, 或其他)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你要加载的资源地址(url/model)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你想最终加载到的View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任何你想应用的(一个或多个)RequestOption 对象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任何你想应用的(一个或多个)TransitionOption 对象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任何你想加载的缩略图 thumbnail()</a:t>
            </a:r>
            <a:endParaRPr sz="1300">
              <a:solidFill>
                <a:srgbClr val="434343"/>
              </a:solidFill>
            </a:endParaRPr>
          </a:p>
          <a:p>
            <a:pPr indent="2984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A5BA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25" name="Google Shape;225;p35"/>
          <p:cNvSpPr txBox="1"/>
          <p:nvPr/>
        </p:nvSpPr>
        <p:spPr>
          <a:xfrm>
            <a:off x="311600" y="3007125"/>
            <a:ext cx="7692000" cy="18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434343"/>
                </a:solidFill>
              </a:rPr>
              <a:t>要构造一个 RequestBuilder 对象，你可以通过先调用 Glide.with()然后再调用某一个 as 方法来完成: 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RequestBuilder&lt;Drawable&gt; requestBuilder = Glide.with(fragment).asDrawable();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434343"/>
                </a:solidFill>
              </a:rPr>
              <a:t>或先调用 Glide.with() 然后 load(): 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RequestBuilder&lt;Drawable&gt; requestBuilder = Glide.with(fragment).load(url);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Glide RequestOptions</a:t>
            </a:r>
            <a:endParaRPr/>
          </a:p>
        </p:txBody>
      </p:sp>
      <p:sp>
        <p:nvSpPr>
          <p:cNvPr id="231" name="Google Shape;231;p36"/>
          <p:cNvSpPr txBox="1"/>
          <p:nvPr/>
        </p:nvSpPr>
        <p:spPr>
          <a:xfrm>
            <a:off x="311700" y="864525"/>
            <a:ext cx="6384300" cy="3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Glide中的很多设置项都可以通过 RequestOptions 类和 apply() 方法来应用到程序中 使用 Request Options 可以实现(包括但不限于):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占位符(Placeholders)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转换(Transformations)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缓存策略(Caching Strategies)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组件特有的设置项，例如编码质量，或Bitmap的解码配置等。</a:t>
            </a:r>
            <a:endParaRPr sz="1300">
              <a:solidFill>
                <a:srgbClr val="434343"/>
              </a:solidFill>
            </a:endParaRPr>
          </a:p>
          <a:p>
            <a:pPr indent="88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例如，圆形图形，效果如右图所示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RequestOptions </a:t>
            </a:r>
            <a:r>
              <a:rPr lang="zh-CN" sz="1300">
                <a:solidFill>
                  <a:srgbClr val="9900FF"/>
                </a:solidFill>
              </a:rPr>
              <a:t>cropOptions</a:t>
            </a:r>
            <a:r>
              <a:rPr lang="zh-CN" sz="1300">
                <a:solidFill>
                  <a:srgbClr val="434343"/>
                </a:solidFill>
              </a:rPr>
              <a:t> = </a:t>
            </a:r>
            <a:r>
              <a:rPr lang="zh-CN" sz="1300">
                <a:solidFill>
                  <a:srgbClr val="0000FF"/>
                </a:solidFill>
              </a:rPr>
              <a:t>new</a:t>
            </a:r>
            <a:r>
              <a:rPr lang="zh-CN" sz="1300">
                <a:solidFill>
                  <a:srgbClr val="434343"/>
                </a:solidFill>
              </a:rPr>
              <a:t> RequestOptions();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9900FF"/>
                </a:solidFill>
              </a:rPr>
              <a:t>cropOptions</a:t>
            </a:r>
            <a:r>
              <a:rPr lang="zh-CN" sz="1300">
                <a:solidFill>
                  <a:srgbClr val="434343"/>
                </a:solidFill>
              </a:rPr>
              <a:t>.centerCrop().circleCrop(); </a:t>
            </a:r>
            <a:endParaRPr sz="13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Glide.with(ImageActivity.</a:t>
            </a:r>
            <a:r>
              <a:rPr lang="zh-CN" sz="1300">
                <a:solidFill>
                  <a:srgbClr val="0000FF"/>
                </a:solidFill>
              </a:rPr>
              <a:t>this</a:t>
            </a:r>
            <a:r>
              <a:rPr lang="zh-CN" sz="1300">
                <a:solidFill>
                  <a:srgbClr val="434343"/>
                </a:solidFill>
              </a:rPr>
              <a:t>)</a:t>
            </a:r>
            <a:endParaRPr sz="1300">
              <a:solidFill>
                <a:srgbClr val="434343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.load(</a:t>
            </a:r>
            <a:r>
              <a:rPr lang="zh-CN" sz="1300">
                <a:solidFill>
                  <a:srgbClr val="9900FF"/>
                </a:solidFill>
              </a:rPr>
              <a:t>uri3</a:t>
            </a:r>
            <a:r>
              <a:rPr lang="zh-CN" sz="1300">
                <a:solidFill>
                  <a:srgbClr val="434343"/>
                </a:solidFill>
              </a:rPr>
              <a:t>)</a:t>
            </a:r>
            <a:endParaRPr sz="1300">
              <a:solidFill>
                <a:srgbClr val="434343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.apply(</a:t>
            </a:r>
            <a:r>
              <a:rPr lang="zh-CN" sz="1300">
                <a:solidFill>
                  <a:srgbClr val="9900FF"/>
                </a:solidFill>
              </a:rPr>
              <a:t>cropOptions</a:t>
            </a:r>
            <a:r>
              <a:rPr lang="zh-CN" sz="1300">
                <a:solidFill>
                  <a:srgbClr val="434343"/>
                </a:solidFill>
              </a:rPr>
              <a:t>)</a:t>
            </a:r>
            <a:endParaRPr sz="1300">
              <a:solidFill>
                <a:srgbClr val="434343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.into(</a:t>
            </a:r>
            <a:r>
              <a:rPr lang="zh-CN" sz="1300">
                <a:solidFill>
                  <a:srgbClr val="9900FF"/>
                </a:solidFill>
              </a:rPr>
              <a:t>imageView</a:t>
            </a:r>
            <a:r>
              <a:rPr lang="zh-CN" sz="1300">
                <a:solidFill>
                  <a:srgbClr val="434343"/>
                </a:solidFill>
              </a:rPr>
              <a:t>);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434343"/>
              </a:solidFill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725" y="608763"/>
            <a:ext cx="2143199" cy="392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Glide </a:t>
            </a:r>
            <a:r>
              <a:rPr lang="zh-CN">
                <a:solidFill>
                  <a:srgbClr val="3A5BAE"/>
                </a:solidFill>
              </a:rPr>
              <a:t>TransitionOption</a:t>
            </a:r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311700" y="897775"/>
            <a:ext cx="6384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rgbClr val="434343"/>
                </a:solidFill>
              </a:rPr>
              <a:t>避免直接替换原来图像产生较突兀的效果, 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rgbClr val="434343"/>
                </a:solidFill>
              </a:rPr>
              <a:t>使用TransitionOption来完成转换的顺畅, 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rgbClr val="434343"/>
                </a:solidFill>
              </a:rPr>
              <a:t>比如淡入淡出效果</a:t>
            </a:r>
            <a:endParaRPr sz="900">
              <a:solidFill>
                <a:srgbClr val="434343"/>
              </a:solidFill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9575"/>
            <a:ext cx="8839204" cy="168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图片缓存策略</a:t>
            </a:r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311700" y="897775"/>
            <a:ext cx="49197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700">
                <a:solidFill>
                  <a:srgbClr val="434343"/>
                </a:solidFill>
              </a:rPr>
              <a:t>为了提升用户体验，图片展示的目标</a:t>
            </a:r>
            <a:endParaRPr sz="17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• 每次以最快的速度打开图片</a:t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• 都缓存在内存，容易出 现OOM</a:t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• 根据内存，IO和网络的速度不同，设计三</a:t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级缓存通用方案</a:t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• 包括内存缓存、本地缓存、网络缓存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000" y="1002503"/>
            <a:ext cx="4468825" cy="32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字节跳动ByteDance-PPT-0724-02.jpg" id="251" name="Google Shape;2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 txBox="1"/>
          <p:nvPr/>
        </p:nvSpPr>
        <p:spPr>
          <a:xfrm>
            <a:off x="644525" y="1951375"/>
            <a:ext cx="5146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b="1" lang="zh-C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</a:t>
            </a:r>
            <a:r>
              <a:rPr b="1" lang="zh-C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音视频播放</a:t>
            </a:r>
            <a:endParaRPr b="1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视频格式</a:t>
            </a:r>
            <a:endParaRPr/>
          </a:p>
        </p:txBody>
      </p:sp>
      <p:sp>
        <p:nvSpPr>
          <p:cNvPr id="258" name="Google Shape;258;p40"/>
          <p:cNvSpPr txBox="1"/>
          <p:nvPr/>
        </p:nvSpPr>
        <p:spPr>
          <a:xfrm>
            <a:off x="311700" y="739250"/>
            <a:ext cx="83334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434343"/>
                </a:solidFill>
              </a:rPr>
              <a:t>PC和移动设备上都离不开视频播放，涉及的视频格式也比较多，不同扩展名实际上使用了不同的视频和音频编码。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434343"/>
                </a:solidFill>
              </a:rPr>
              <a:t>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8075"/>
            <a:ext cx="8839202" cy="2548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</a:t>
            </a:r>
            <a:r>
              <a:rPr lang="zh-CN">
                <a:solidFill>
                  <a:srgbClr val="3A5BAE"/>
                </a:solidFill>
              </a:rPr>
              <a:t>视频编码</a:t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311700" y="809125"/>
            <a:ext cx="84444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视频编码指通过特定的压缩技术，将某个视频内容数据转换成另一种特定格式文件的方式</a:t>
            </a:r>
            <a:endParaRPr sz="600">
              <a:solidFill>
                <a:srgbClr val="434343"/>
              </a:solidFill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0" y="1333500"/>
            <a:ext cx="5998125" cy="368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网络平台参数对比</a:t>
            </a: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365750" y="739250"/>
            <a:ext cx="7725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不同的视频编码，以及不同的压缩率直接影响播放速度，解码速度，厂商带宽和存储的成本</a:t>
            </a:r>
            <a:endParaRPr sz="1600">
              <a:solidFill>
                <a:srgbClr val="434343"/>
              </a:solidFill>
            </a:endParaRPr>
          </a:p>
          <a:p>
            <a:pPr indent="1828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</a:endParaRPr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25" y="1437050"/>
            <a:ext cx="8335553" cy="3354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字节跳动ByteDance-PPT-0724-02.jpg"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644525" y="1951375"/>
            <a:ext cx="5146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b="1" lang="zh-C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图片基础</a:t>
            </a:r>
            <a:endParaRPr b="1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视频播放</a:t>
            </a:r>
            <a:endParaRPr/>
          </a:p>
        </p:txBody>
      </p:sp>
      <p:sp>
        <p:nvSpPr>
          <p:cNvPr id="279" name="Google Shape;279;p43"/>
          <p:cNvSpPr txBox="1"/>
          <p:nvPr/>
        </p:nvSpPr>
        <p:spPr>
          <a:xfrm>
            <a:off x="311700" y="809100"/>
            <a:ext cx="49530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视频文件都会有特定的封装格式、比特率、时长等信息 视频解封装之后，就划分为video_stream和audio_stream，分别对 应视频流和音频流。</a:t>
            </a:r>
            <a:endParaRPr sz="400">
              <a:solidFill>
                <a:srgbClr val="434343"/>
              </a:solidFill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311700" y="1740125"/>
            <a:ext cx="6384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34343"/>
                </a:solidFill>
              </a:rPr>
              <a:t>解复用之后的音视频有自己独立的参数，包括</a:t>
            </a:r>
            <a:endParaRPr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34343"/>
                </a:solidFill>
              </a:rPr>
              <a:t>• 编码方式、采样率、画面大小等</a:t>
            </a:r>
            <a:endParaRPr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34343"/>
                </a:solidFill>
              </a:rPr>
              <a:t>• 音频参数包括采样率、编码方式和声道数等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434343"/>
              </a:solidFill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311700" y="3070175"/>
            <a:ext cx="513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视频解码播放的大部分流程，整个视频播放的流程如右图所示</a:t>
            </a:r>
            <a:endParaRPr sz="400">
              <a:solidFill>
                <a:srgbClr val="434343"/>
              </a:solidFill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000" y="864525"/>
            <a:ext cx="3581076" cy="32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Media Player</a:t>
            </a:r>
            <a:endParaRPr/>
          </a:p>
        </p:txBody>
      </p:sp>
      <p:sp>
        <p:nvSpPr>
          <p:cNvPr id="288" name="Google Shape;288;p44"/>
          <p:cNvSpPr txBox="1"/>
          <p:nvPr/>
        </p:nvSpPr>
        <p:spPr>
          <a:xfrm>
            <a:off x="311700" y="1030775"/>
            <a:ext cx="38736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Android音视频播放相关类 MediaPlayer，应用层控制状态机</a:t>
            </a:r>
            <a:endParaRPr sz="600">
              <a:solidFill>
                <a:srgbClr val="434343"/>
              </a:solidFill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425" y="82577"/>
            <a:ext cx="3995024" cy="47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VideoView播放视频</a:t>
            </a:r>
            <a:endParaRPr/>
          </a:p>
        </p:txBody>
      </p:sp>
      <p:sp>
        <p:nvSpPr>
          <p:cNvPr id="295" name="Google Shape;295;p45"/>
          <p:cNvSpPr txBox="1"/>
          <p:nvPr/>
        </p:nvSpPr>
        <p:spPr>
          <a:xfrm>
            <a:off x="311700" y="908850"/>
            <a:ext cx="31467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3A5BAE"/>
                </a:solidFill>
              </a:rPr>
              <a:t>Android系统提供了</a:t>
            </a:r>
            <a:endParaRPr sz="1600">
              <a:solidFill>
                <a:srgbClr val="3A5BA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3A5BAE"/>
                </a:solidFill>
              </a:rPr>
              <a:t>播放视频的控件VideoView</a:t>
            </a:r>
            <a:endParaRPr sz="100">
              <a:solidFill>
                <a:srgbClr val="434343"/>
              </a:solidFill>
            </a:endParaRPr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875" y="739238"/>
            <a:ext cx="3146659" cy="409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87250"/>
            <a:ext cx="2899210" cy="31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759" y="609725"/>
            <a:ext cx="2300666" cy="392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MediaPlayer</a:t>
            </a:r>
            <a:r>
              <a:rPr lang="zh-CN">
                <a:solidFill>
                  <a:srgbClr val="3A5BAE"/>
                </a:solidFill>
              </a:rPr>
              <a:t>播放视频</a:t>
            </a:r>
            <a:endParaRPr/>
          </a:p>
        </p:txBody>
      </p:sp>
      <p:sp>
        <p:nvSpPr>
          <p:cNvPr id="304" name="Google Shape;304;p46"/>
          <p:cNvSpPr txBox="1"/>
          <p:nvPr/>
        </p:nvSpPr>
        <p:spPr>
          <a:xfrm>
            <a:off x="311700" y="975350"/>
            <a:ext cx="40620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MediaPlayer需要配合SurfaceView播放视频</a:t>
            </a:r>
            <a:endParaRPr sz="600">
              <a:solidFill>
                <a:srgbClr val="434343"/>
              </a:solidFill>
            </a:endParaRPr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6063"/>
            <a:ext cx="4465500" cy="373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550" y="522013"/>
            <a:ext cx="3115231" cy="409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第三方播放器</a:t>
            </a:r>
            <a:endParaRPr/>
          </a:p>
        </p:txBody>
      </p:sp>
      <p:sp>
        <p:nvSpPr>
          <p:cNvPr id="312" name="Google Shape;312;p47"/>
          <p:cNvSpPr txBox="1"/>
          <p:nvPr/>
        </p:nvSpPr>
        <p:spPr>
          <a:xfrm>
            <a:off x="365750" y="875600"/>
            <a:ext cx="63843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rgbClr val="434343"/>
                </a:solidFill>
              </a:rPr>
              <a:t>第三方播放器：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rgbClr val="434343"/>
                </a:solidFill>
              </a:rPr>
              <a:t>   </a:t>
            </a:r>
            <a:r>
              <a:rPr lang="zh-CN" sz="1700">
                <a:solidFill>
                  <a:srgbClr val="434343"/>
                </a:solidFill>
              </a:rPr>
              <a:t>• ijkplayer是b站开源的超级好用的视频播放器，ijkplayer Android和ios都可用，还支持多种视频的硬解码。底层编解码基于FFmpeg 的ffplay实现，国内各大直播平台很多基于它进行定制开发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rgbClr val="434343"/>
                </a:solidFill>
              </a:rPr>
              <a:t>   </a:t>
            </a:r>
            <a:r>
              <a:rPr lang="zh-CN" sz="1700">
                <a:solidFill>
                  <a:srgbClr val="434343"/>
                </a:solidFill>
              </a:rPr>
              <a:t>• </a:t>
            </a:r>
            <a:r>
              <a:rPr lang="zh-CN" sz="1700">
                <a:solidFill>
                  <a:srgbClr val="434343"/>
                </a:solidFill>
              </a:rPr>
              <a:t>exoplayer是google提供了一个视频播放器。</a:t>
            </a:r>
            <a:endParaRPr sz="1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字节跳动ByteDance-PPT-0724-02.jpg"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8"/>
          <p:cNvSpPr txBox="1"/>
          <p:nvPr/>
        </p:nvSpPr>
        <p:spPr>
          <a:xfrm>
            <a:off x="644525" y="1951375"/>
            <a:ext cx="5146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b="1" lang="zh-C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</a:t>
            </a:r>
            <a:r>
              <a:rPr b="1" lang="zh-C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</a:t>
            </a:r>
            <a:endParaRPr b="1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>
            <a:off x="311700" y="22853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一个简单的视频播放器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基础版要求</a:t>
            </a:r>
            <a:endParaRPr/>
          </a:p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311700" y="1183575"/>
            <a:ext cx="43656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sz="1400">
                <a:solidFill>
                  <a:srgbClr val="3A5BAE"/>
                </a:solidFill>
              </a:rPr>
              <a:t>播放、暂停功能；</a:t>
            </a:r>
            <a:endParaRPr sz="1400">
              <a:solidFill>
                <a:srgbClr val="3A5BAE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sz="1400">
                <a:solidFill>
                  <a:srgbClr val="3A5BAE"/>
                </a:solidFill>
              </a:rPr>
              <a:t>播放进度条展示（包括时间显示）、点击/滑动跳转到指定位置。</a:t>
            </a:r>
            <a:endParaRPr sz="1400">
              <a:solidFill>
                <a:srgbClr val="3A5BAE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sz="1400">
                <a:solidFill>
                  <a:srgbClr val="3A5BAE"/>
                </a:solidFill>
              </a:rPr>
              <a:t>横竖屏切换、横屏时展示全屏模式。</a:t>
            </a:r>
            <a:endParaRPr sz="14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pro 版要求</a:t>
            </a:r>
            <a:endParaRPr/>
          </a:p>
        </p:txBody>
      </p:sp>
      <p:sp>
        <p:nvSpPr>
          <p:cNvPr id="335" name="Google Shape;335;p51"/>
          <p:cNvSpPr txBox="1"/>
          <p:nvPr>
            <p:ph idx="1" type="body"/>
          </p:nvPr>
        </p:nvSpPr>
        <p:spPr>
          <a:xfrm>
            <a:off x="311700" y="1183575"/>
            <a:ext cx="48090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sz="1400">
                <a:solidFill>
                  <a:srgbClr val="3A5BAE"/>
                </a:solidFill>
              </a:rPr>
              <a:t>将app注册为播放器类型(Action为ACTION_VIEW，Data为Uri，Type为其MIME类型)，点击打开系统视频文件时，可以选择使用自制播放器；</a:t>
            </a:r>
            <a:endParaRPr sz="1400">
              <a:solidFill>
                <a:srgbClr val="3A5BAE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sz="1400">
                <a:solidFill>
                  <a:srgbClr val="3A5BAE"/>
                </a:solidFill>
              </a:rPr>
              <a:t>手机相册中，录制视频列表展示，点击调起播放器。</a:t>
            </a:r>
            <a:endParaRPr sz="1400">
              <a:solidFill>
                <a:srgbClr val="3A5BA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字节跳动ByteDance-PPT-0724-04.jpg" id="340" name="Google Shape;34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 txBox="1"/>
          <p:nvPr/>
        </p:nvSpPr>
        <p:spPr>
          <a:xfrm>
            <a:off x="1456773" y="2280656"/>
            <a:ext cx="2045804" cy="58218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b="1" i="0" lang="zh-CN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sz="500"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046" y="2109200"/>
            <a:ext cx="3609954" cy="10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355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图片基础</a:t>
            </a:r>
            <a:endParaRPr>
              <a:solidFill>
                <a:srgbClr val="3A5BAE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313" y="4721400"/>
            <a:ext cx="1408688" cy="4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50" y="1055773"/>
            <a:ext cx="3845800" cy="30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826" y="1055774"/>
            <a:ext cx="3968524" cy="30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图片格式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89300" y="964050"/>
            <a:ext cx="5551500" cy="24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F4F4F"/>
                </a:solidFill>
                <a:highlight>
                  <a:srgbClr val="FFFFFF"/>
                </a:highlight>
              </a:rPr>
              <a:t>JPEG全称Joint Photographic Experts Group</a:t>
            </a:r>
            <a:endParaRPr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2400"/>
              </a:spcBef>
              <a:spcAft>
                <a:spcPts val="0"/>
              </a:spcAft>
              <a:buClr>
                <a:srgbClr val="4F4F4F"/>
              </a:buClr>
              <a:buSzPts val="1400"/>
              <a:buChar char="●"/>
            </a:pP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</a:rPr>
              <a:t>手机或者相机拍照的 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产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</a:rPr>
              <a:t>物</a:t>
            </a:r>
            <a:endParaRPr sz="1400"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Char char="●"/>
            </a:pP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压缩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</a:rPr>
              <a:t>比相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对较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</a:rPr>
              <a:t>高，文件大小相 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对较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</a:rPr>
              <a:t>小</a:t>
            </a:r>
            <a:endParaRPr sz="1400"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Char char="●"/>
            </a:pP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</a:rPr>
              <a:t>如果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</a:rPr>
              <a:t>像需要全彩模式效果，最好使用 JPEG</a:t>
            </a:r>
            <a:endParaRPr sz="1400"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Char char="●"/>
            </a:pP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</a:rPr>
              <a:t>不支持透明 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</a:rPr>
              <a:t>和</a:t>
            </a: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动态图</a:t>
            </a:r>
            <a:endParaRPr sz="1400">
              <a:solidFill>
                <a:srgbClr val="4F4F4F"/>
              </a:solidFill>
              <a:highlight>
                <a:srgbClr val="FFFFFF"/>
              </a:highlight>
              <a:latin typeface="SimHei"/>
              <a:ea typeface="SimHei"/>
              <a:cs typeface="SimHei"/>
              <a:sym typeface="SimHei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00"/>
                </a:solidFill>
              </a:rPr>
              <a:t>  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775" y="1497925"/>
            <a:ext cx="1437625" cy="14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3A5BAE"/>
                </a:solidFill>
              </a:rPr>
              <a:t>图片格式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67125" y="975125"/>
            <a:ext cx="5873100" cy="3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F4F4F"/>
                </a:solidFill>
                <a:highlight>
                  <a:srgbClr val="FFFFFF"/>
                </a:highlight>
              </a:rPr>
              <a:t>PNG格式，全称Portable Network Graphics</a:t>
            </a:r>
            <a:endParaRPr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</a:rPr>
              <a:t>   •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   高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压缩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比的无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损压缩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，文件大小比jpg高一些 • 最多支持 48位的色彩</a:t>
            </a:r>
            <a:endParaRPr sz="1300"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   •   支持α通道数据(透明度)</a:t>
            </a:r>
            <a:endParaRPr sz="1300"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   •   是Android开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发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上常用的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片格式，比如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图标</a:t>
            </a:r>
            <a:endParaRPr sz="1300">
              <a:solidFill>
                <a:srgbClr val="4F4F4F"/>
              </a:solidFill>
              <a:highlight>
                <a:srgbClr val="FFFFFF"/>
              </a:highlight>
              <a:latin typeface="SimHei"/>
              <a:ea typeface="SimHei"/>
              <a:cs typeface="SimHei"/>
              <a:sym typeface="SimHei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375" y="1815970"/>
            <a:ext cx="1295200" cy="13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3A5BAE"/>
                </a:solidFill>
              </a:rPr>
              <a:t>图片格式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930175"/>
            <a:ext cx="8089800" cy="22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53585F"/>
                </a:solidFill>
              </a:rPr>
              <a:t>WebP是谷歌提供的一种支持有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损压缩</a:t>
            </a:r>
            <a:r>
              <a:rPr lang="zh-CN">
                <a:solidFill>
                  <a:srgbClr val="53585F"/>
                </a:solidFill>
              </a:rPr>
              <a:t>和无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损压缩</a:t>
            </a:r>
            <a:r>
              <a:rPr lang="zh-CN">
                <a:solidFill>
                  <a:srgbClr val="53585F"/>
                </a:solidFill>
              </a:rPr>
              <a:t>的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>
                <a:solidFill>
                  <a:srgbClr val="53585F"/>
                </a:solidFill>
              </a:rPr>
              <a:t>片文件格式</a:t>
            </a:r>
            <a:endParaRPr>
              <a:solidFill>
                <a:srgbClr val="53585F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rgbClr val="53585F"/>
                </a:solidFill>
              </a:rPr>
              <a:t>  •    比JPEG或PNG更好的</a:t>
            </a:r>
            <a:r>
              <a:rPr lang="zh-CN" sz="14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压缩</a:t>
            </a:r>
            <a:endParaRPr sz="1400"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53585F"/>
                </a:solidFill>
              </a:rPr>
              <a:t>  </a:t>
            </a:r>
            <a:r>
              <a:rPr lang="zh-CN" sz="1400">
                <a:solidFill>
                  <a:srgbClr val="53585F"/>
                </a:solidFill>
              </a:rPr>
              <a:t>•    </a:t>
            </a:r>
            <a:r>
              <a:rPr lang="zh-CN" sz="1400">
                <a:solidFill>
                  <a:srgbClr val="53585F"/>
                </a:solidFill>
              </a:rPr>
              <a:t>在Android 4.0(API level 14)中支持有</a:t>
            </a:r>
            <a:r>
              <a:rPr lang="zh-CN" sz="14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损</a:t>
            </a:r>
            <a:r>
              <a:rPr lang="zh-CN" sz="1400">
                <a:solidFill>
                  <a:srgbClr val="53585F"/>
                </a:solidFill>
              </a:rPr>
              <a:t>的WebP</a:t>
            </a:r>
            <a:r>
              <a:rPr lang="zh-CN" sz="14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400">
                <a:solidFill>
                  <a:srgbClr val="53585F"/>
                </a:solidFill>
              </a:rPr>
              <a:t>像</a:t>
            </a:r>
            <a:endParaRPr sz="1400">
              <a:solidFill>
                <a:srgbClr val="53585F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53585F"/>
                </a:solidFill>
              </a:rPr>
              <a:t>  </a:t>
            </a:r>
            <a:r>
              <a:rPr lang="zh-CN" sz="1400">
                <a:solidFill>
                  <a:srgbClr val="53585F"/>
                </a:solidFill>
              </a:rPr>
              <a:t>•    </a:t>
            </a:r>
            <a:r>
              <a:rPr lang="zh-CN" sz="1400">
                <a:solidFill>
                  <a:srgbClr val="53585F"/>
                </a:solidFill>
              </a:rPr>
              <a:t>在Android 4.3(API level 18)和更高版本中支持无 </a:t>
            </a:r>
            <a:r>
              <a:rPr lang="zh-CN" sz="14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损</a:t>
            </a:r>
            <a:r>
              <a:rPr lang="zh-CN" sz="1400">
                <a:solidFill>
                  <a:srgbClr val="53585F"/>
                </a:solidFill>
              </a:rPr>
              <a:t>和透明的WebP</a:t>
            </a:r>
            <a:r>
              <a:rPr lang="zh-CN" sz="14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400">
                <a:solidFill>
                  <a:srgbClr val="53585F"/>
                </a:solidFill>
              </a:rPr>
              <a:t>像</a:t>
            </a:r>
            <a:endParaRPr sz="1400">
              <a:solidFill>
                <a:srgbClr val="53585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3A5BAE"/>
                </a:solidFill>
              </a:rPr>
              <a:t>Nine Patch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50" y="802963"/>
            <a:ext cx="1945001" cy="409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100" y="1381422"/>
            <a:ext cx="1623775" cy="23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5309075" y="1850975"/>
            <a:ext cx="31920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>
                <a:solidFill>
                  <a:srgbClr val="5E5E5E"/>
                </a:solidFill>
              </a:rPr>
              <a:t>中的文字的按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钮</a:t>
            </a:r>
            <a:r>
              <a:rPr lang="zh-CN" sz="1200">
                <a:solidFill>
                  <a:srgbClr val="5E5E5E"/>
                </a:solidFill>
              </a:rPr>
              <a:t>, </a:t>
            </a:r>
            <a:endParaRPr sz="1200">
              <a:solidFill>
                <a:srgbClr val="5E5E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5E5E5E"/>
                </a:solidFill>
              </a:rPr>
              <a:t>如何做到背景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>
                <a:solidFill>
                  <a:srgbClr val="5E5E5E"/>
                </a:solidFill>
              </a:rPr>
              <a:t>根据文字做自适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应</a:t>
            </a:r>
            <a:r>
              <a:rPr lang="zh-CN" sz="1200">
                <a:solidFill>
                  <a:srgbClr val="5E5E5E"/>
                </a:solidFill>
              </a:rPr>
              <a:t>?</a:t>
            </a:r>
            <a:endParaRPr sz="1200">
              <a:solidFill>
                <a:srgbClr val="5E5E5E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Nine Patch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311700" y="1183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5E5E5E"/>
                </a:solidFill>
              </a:rPr>
              <a:t>普通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>
                <a:solidFill>
                  <a:srgbClr val="5E5E5E"/>
                </a:solidFill>
              </a:rPr>
              <a:t>片会被拉伸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变</a:t>
            </a:r>
            <a:r>
              <a:rPr lang="zh-CN" sz="1200">
                <a:solidFill>
                  <a:srgbClr val="5E5E5E"/>
                </a:solidFill>
              </a:rPr>
              <a:t>形,如右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endParaRPr sz="1200">
              <a:solidFill>
                <a:srgbClr val="5E5E5E"/>
              </a:solidFill>
              <a:latin typeface="SimHei"/>
              <a:ea typeface="SimHei"/>
              <a:cs typeface="SimHei"/>
              <a:sym typeface="SimHei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2400"/>
              <a:t> 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zh-CN" sz="1200">
                <a:solidFill>
                  <a:srgbClr val="5E5E5E"/>
                </a:solidFill>
              </a:rPr>
              <a:t>Nine Patch 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>
                <a:solidFill>
                  <a:srgbClr val="5E5E5E"/>
                </a:solidFill>
              </a:rPr>
              <a:t>片会分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为</a:t>
            </a:r>
            <a:r>
              <a:rPr lang="zh-CN" sz="1200">
                <a:solidFill>
                  <a:srgbClr val="5E5E5E"/>
                </a:solidFill>
              </a:rPr>
              <a:t>9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块</a:t>
            </a:r>
            <a:r>
              <a:rPr lang="zh-CN" sz="1200">
                <a:solidFill>
                  <a:srgbClr val="5E5E5E"/>
                </a:solidFill>
              </a:rPr>
              <a:t>区域, 按右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>
                <a:solidFill>
                  <a:srgbClr val="5E5E5E"/>
                </a:solidFill>
              </a:rPr>
              <a:t>拉伸 它后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缀</a:t>
            </a:r>
            <a:r>
              <a:rPr lang="zh-CN" sz="1200">
                <a:solidFill>
                  <a:srgbClr val="5E5E5E"/>
                </a:solidFill>
              </a:rPr>
              <a:t>格式*.9.png, Android系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统</a:t>
            </a:r>
            <a:r>
              <a:rPr lang="zh-CN" sz="1200">
                <a:solidFill>
                  <a:srgbClr val="5E5E5E"/>
                </a:solidFill>
              </a:rPr>
              <a:t>特有的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>
                <a:solidFill>
                  <a:srgbClr val="5E5E5E"/>
                </a:solidFill>
              </a:rPr>
              <a:t>片格式</a:t>
            </a:r>
            <a:endParaRPr sz="1200">
              <a:solidFill>
                <a:srgbClr val="5E5E5E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025" y="806250"/>
            <a:ext cx="15430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024" y="2331825"/>
            <a:ext cx="3873025" cy="23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